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1"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99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B597B5-C893-4095-8357-5919F9CF5B2F}" type="datetimeFigureOut">
              <a:rPr lang="en-US" smtClean="0"/>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BA8B4-742B-44F4-91F5-043E26B71D5D}" type="slidenum">
              <a:rPr lang="en-US" smtClean="0"/>
              <a:t>‹Nº›</a:t>
            </a:fld>
            <a:endParaRPr lang="en-US"/>
          </a:p>
        </p:txBody>
      </p:sp>
    </p:spTree>
    <p:extLst>
      <p:ext uri="{BB962C8B-B14F-4D97-AF65-F5344CB8AC3E}">
        <p14:creationId xmlns:p14="http://schemas.microsoft.com/office/powerpoint/2010/main" val="1192104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B597B5-C893-4095-8357-5919F9CF5B2F}" type="datetimeFigureOut">
              <a:rPr lang="en-US" smtClean="0"/>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BA8B4-742B-44F4-91F5-043E26B71D5D}" type="slidenum">
              <a:rPr lang="en-US" smtClean="0"/>
              <a:t>‹Nº›</a:t>
            </a:fld>
            <a:endParaRPr lang="en-US"/>
          </a:p>
        </p:txBody>
      </p:sp>
    </p:spTree>
    <p:extLst>
      <p:ext uri="{BB962C8B-B14F-4D97-AF65-F5344CB8AC3E}">
        <p14:creationId xmlns:p14="http://schemas.microsoft.com/office/powerpoint/2010/main" val="3264578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B597B5-C893-4095-8357-5919F9CF5B2F}" type="datetimeFigureOut">
              <a:rPr lang="en-US" smtClean="0"/>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BA8B4-742B-44F4-91F5-043E26B71D5D}" type="slidenum">
              <a:rPr lang="en-US" smtClean="0"/>
              <a:t>‹Nº›</a:t>
            </a:fld>
            <a:endParaRPr lang="en-US"/>
          </a:p>
        </p:txBody>
      </p:sp>
    </p:spTree>
    <p:extLst>
      <p:ext uri="{BB962C8B-B14F-4D97-AF65-F5344CB8AC3E}">
        <p14:creationId xmlns:p14="http://schemas.microsoft.com/office/powerpoint/2010/main" val="2307002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B597B5-C893-4095-8357-5919F9CF5B2F}" type="datetimeFigureOut">
              <a:rPr lang="en-US" smtClean="0"/>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BA8B4-742B-44F4-91F5-043E26B71D5D}" type="slidenum">
              <a:rPr lang="en-US" smtClean="0"/>
              <a:t>‹Nº›</a:t>
            </a:fld>
            <a:endParaRPr lang="en-US"/>
          </a:p>
        </p:txBody>
      </p:sp>
    </p:spTree>
    <p:extLst>
      <p:ext uri="{BB962C8B-B14F-4D97-AF65-F5344CB8AC3E}">
        <p14:creationId xmlns:p14="http://schemas.microsoft.com/office/powerpoint/2010/main" val="1591816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B597B5-C893-4095-8357-5919F9CF5B2F}" type="datetimeFigureOut">
              <a:rPr lang="en-US" smtClean="0"/>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BA8B4-742B-44F4-91F5-043E26B71D5D}" type="slidenum">
              <a:rPr lang="en-US" smtClean="0"/>
              <a:t>‹Nº›</a:t>
            </a:fld>
            <a:endParaRPr lang="en-US"/>
          </a:p>
        </p:txBody>
      </p:sp>
    </p:spTree>
    <p:extLst>
      <p:ext uri="{BB962C8B-B14F-4D97-AF65-F5344CB8AC3E}">
        <p14:creationId xmlns:p14="http://schemas.microsoft.com/office/powerpoint/2010/main" val="360818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B597B5-C893-4095-8357-5919F9CF5B2F}" type="datetimeFigureOut">
              <a:rPr lang="en-US" smtClean="0"/>
              <a:t>10/21/2019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4BA8B4-742B-44F4-91F5-043E26B71D5D}" type="slidenum">
              <a:rPr lang="en-US" smtClean="0"/>
              <a:t>‹Nº›</a:t>
            </a:fld>
            <a:endParaRPr lang="en-US"/>
          </a:p>
        </p:txBody>
      </p:sp>
    </p:spTree>
    <p:extLst>
      <p:ext uri="{BB962C8B-B14F-4D97-AF65-F5344CB8AC3E}">
        <p14:creationId xmlns:p14="http://schemas.microsoft.com/office/powerpoint/2010/main" val="282165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B597B5-C893-4095-8357-5919F9CF5B2F}" type="datetimeFigureOut">
              <a:rPr lang="en-US" smtClean="0"/>
              <a:t>10/21/2019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4BA8B4-742B-44F4-91F5-043E26B71D5D}" type="slidenum">
              <a:rPr lang="en-US" smtClean="0"/>
              <a:t>‹Nº›</a:t>
            </a:fld>
            <a:endParaRPr lang="en-US"/>
          </a:p>
        </p:txBody>
      </p:sp>
    </p:spTree>
    <p:extLst>
      <p:ext uri="{BB962C8B-B14F-4D97-AF65-F5344CB8AC3E}">
        <p14:creationId xmlns:p14="http://schemas.microsoft.com/office/powerpoint/2010/main" val="244461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B597B5-C893-4095-8357-5919F9CF5B2F}" type="datetimeFigureOut">
              <a:rPr lang="en-US" smtClean="0"/>
              <a:t>10/21/2019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4BA8B4-742B-44F4-91F5-043E26B71D5D}" type="slidenum">
              <a:rPr lang="en-US" smtClean="0"/>
              <a:t>‹Nº›</a:t>
            </a:fld>
            <a:endParaRPr lang="en-US"/>
          </a:p>
        </p:txBody>
      </p:sp>
    </p:spTree>
    <p:extLst>
      <p:ext uri="{BB962C8B-B14F-4D97-AF65-F5344CB8AC3E}">
        <p14:creationId xmlns:p14="http://schemas.microsoft.com/office/powerpoint/2010/main" val="2054185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B597B5-C893-4095-8357-5919F9CF5B2F}" type="datetimeFigureOut">
              <a:rPr lang="en-US" smtClean="0"/>
              <a:t>10/21/2019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4BA8B4-742B-44F4-91F5-043E26B71D5D}" type="slidenum">
              <a:rPr lang="en-US" smtClean="0"/>
              <a:t>‹Nº›</a:t>
            </a:fld>
            <a:endParaRPr lang="en-US"/>
          </a:p>
        </p:txBody>
      </p:sp>
    </p:spTree>
    <p:extLst>
      <p:ext uri="{BB962C8B-B14F-4D97-AF65-F5344CB8AC3E}">
        <p14:creationId xmlns:p14="http://schemas.microsoft.com/office/powerpoint/2010/main" val="3343880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B597B5-C893-4095-8357-5919F9CF5B2F}" type="datetimeFigureOut">
              <a:rPr lang="en-US" smtClean="0"/>
              <a:t>10/21/2019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4BA8B4-742B-44F4-91F5-043E26B71D5D}" type="slidenum">
              <a:rPr lang="en-US" smtClean="0"/>
              <a:t>‹Nº›</a:t>
            </a:fld>
            <a:endParaRPr lang="en-US"/>
          </a:p>
        </p:txBody>
      </p:sp>
    </p:spTree>
    <p:extLst>
      <p:ext uri="{BB962C8B-B14F-4D97-AF65-F5344CB8AC3E}">
        <p14:creationId xmlns:p14="http://schemas.microsoft.com/office/powerpoint/2010/main" val="935480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B597B5-C893-4095-8357-5919F9CF5B2F}" type="datetimeFigureOut">
              <a:rPr lang="en-US" smtClean="0"/>
              <a:t>10/21/2019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4BA8B4-742B-44F4-91F5-043E26B71D5D}" type="slidenum">
              <a:rPr lang="en-US" smtClean="0"/>
              <a:t>‹Nº›</a:t>
            </a:fld>
            <a:endParaRPr lang="en-US"/>
          </a:p>
        </p:txBody>
      </p:sp>
    </p:spTree>
    <p:extLst>
      <p:ext uri="{BB962C8B-B14F-4D97-AF65-F5344CB8AC3E}">
        <p14:creationId xmlns:p14="http://schemas.microsoft.com/office/powerpoint/2010/main" val="604834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B597B5-C893-4095-8357-5919F9CF5B2F}" type="datetimeFigureOut">
              <a:rPr lang="en-US" smtClean="0"/>
              <a:t>10/21/2019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4BA8B4-742B-44F4-91F5-043E26B71D5D}" type="slidenum">
              <a:rPr lang="en-US" smtClean="0"/>
              <a:t>‹Nº›</a:t>
            </a:fld>
            <a:endParaRPr lang="en-US"/>
          </a:p>
        </p:txBody>
      </p:sp>
    </p:spTree>
    <p:extLst>
      <p:ext uri="{BB962C8B-B14F-4D97-AF65-F5344CB8AC3E}">
        <p14:creationId xmlns:p14="http://schemas.microsoft.com/office/powerpoint/2010/main" val="6201337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28800"/>
            <a:ext cx="9144000" cy="1701260"/>
          </a:xfrm>
        </p:spPr>
        <p:txBody>
          <a:bodyPr/>
          <a:lstStyle/>
          <a:p>
            <a:r>
              <a:rPr lang="en-US" dirty="0" smtClean="0"/>
              <a:t>CAT B PROYECT CHART </a:t>
            </a:r>
            <a:endParaRPr lang="en-US" dirty="0"/>
          </a:p>
        </p:txBody>
      </p:sp>
      <p:sp>
        <p:nvSpPr>
          <p:cNvPr id="3" name="Subtitle 2"/>
          <p:cNvSpPr>
            <a:spLocks noGrp="1"/>
          </p:cNvSpPr>
          <p:nvPr>
            <p:ph type="subTitle" idx="1"/>
          </p:nvPr>
        </p:nvSpPr>
        <p:spPr/>
        <p:txBody>
          <a:bodyPr/>
          <a:lstStyle/>
          <a:p>
            <a:endParaRPr lang="en-US" dirty="0" smtClean="0"/>
          </a:p>
          <a:p>
            <a:r>
              <a:rPr lang="en-US" dirty="0" smtClean="0"/>
              <a:t>Lizardo </a:t>
            </a:r>
            <a:r>
              <a:rPr lang="en-US" dirty="0"/>
              <a:t>C</a:t>
            </a:r>
            <a:r>
              <a:rPr lang="en-US" dirty="0" smtClean="0"/>
              <a:t>aro Martinez</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9616694" y="0"/>
            <a:ext cx="1283262" cy="1205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3"/>
          <p:cNvSpPr>
            <a:spLocks noChangeArrowheads="1"/>
          </p:cNvSpPr>
          <p:nvPr/>
        </p:nvSpPr>
        <p:spPr bwMode="auto">
          <a:xfrm>
            <a:off x="3440906" y="239485"/>
            <a:ext cx="53101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FF00"/>
              </a:buClr>
              <a:buSzPct val="60000"/>
              <a:buFont typeface="Wingdings" panose="05000000000000000000" pitchFamily="2" charset="2"/>
              <a:buChar char="n"/>
              <a:defRPr sz="4000">
                <a:solidFill>
                  <a:srgbClr val="FFFF00"/>
                </a:solidFill>
                <a:latin typeface="Arial Narrow" panose="020B0606020202030204" pitchFamily="34" charset="0"/>
              </a:defRPr>
            </a:lvl1pPr>
            <a:lvl2pPr marL="742950" indent="-285750">
              <a:spcBef>
                <a:spcPct val="20000"/>
              </a:spcBef>
              <a:buClr>
                <a:srgbClr val="FFFF00"/>
              </a:buClr>
              <a:buChar char="•"/>
              <a:defRPr sz="3600">
                <a:solidFill>
                  <a:srgbClr val="FFFF00"/>
                </a:solidFill>
                <a:latin typeface="Arial Narrow" panose="020B0606020202030204" pitchFamily="34" charset="0"/>
              </a:defRPr>
            </a:lvl2pPr>
            <a:lvl3pPr marL="1143000" indent="-228600">
              <a:spcBef>
                <a:spcPct val="20000"/>
              </a:spcBef>
              <a:buClr>
                <a:srgbClr val="FFFF00"/>
              </a:buClr>
              <a:buSzPct val="60000"/>
              <a:buFont typeface="Wingdings" panose="05000000000000000000" pitchFamily="2" charset="2"/>
              <a:buChar char="n"/>
              <a:defRPr sz="3200">
                <a:solidFill>
                  <a:srgbClr val="FFFF00"/>
                </a:solidFill>
                <a:latin typeface="Arial Narrow" panose="020B0606020202030204" pitchFamily="34" charset="0"/>
              </a:defRPr>
            </a:lvl3pPr>
            <a:lvl4pPr marL="1600200" indent="-228600">
              <a:spcBef>
                <a:spcPct val="20000"/>
              </a:spcBef>
              <a:buClr>
                <a:srgbClr val="FFFF00"/>
              </a:buClr>
              <a:buChar char="•"/>
              <a:defRPr sz="2800">
                <a:solidFill>
                  <a:srgbClr val="FFFF00"/>
                </a:solidFill>
                <a:latin typeface="Arial Narrow" panose="020B0606020202030204" pitchFamily="34" charset="0"/>
              </a:defRPr>
            </a:lvl4pPr>
            <a:lvl5pPr marL="2057400" indent="-228600">
              <a:spcBef>
                <a:spcPct val="20000"/>
              </a:spcBef>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5pPr>
            <a:lvl6pPr marL="25146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6pPr>
            <a:lvl7pPr marL="29718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7pPr>
            <a:lvl8pPr marL="34290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8pPr>
            <a:lvl9pPr marL="38862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9pPr>
          </a:lstStyle>
          <a:p>
            <a:pPr algn="ctr" eaLnBrk="1" hangingPunct="1">
              <a:spcBef>
                <a:spcPct val="0"/>
              </a:spcBef>
              <a:buClrTx/>
              <a:buSzTx/>
              <a:buFontTx/>
              <a:buNone/>
            </a:pPr>
            <a:r>
              <a:rPr lang="en-US" altLang="en-US" sz="2400" b="1" dirty="0">
                <a:solidFill>
                  <a:srgbClr val="0070C0"/>
                </a:solidFill>
                <a:latin typeface="Verdana" panose="020B0604030504040204" pitchFamily="34" charset="0"/>
              </a:rPr>
              <a:t>IHO – NIPPON FOUNDATION</a:t>
            </a:r>
            <a:endParaRPr lang="en-GB" altLang="en-US" sz="2400" dirty="0">
              <a:solidFill>
                <a:srgbClr val="0070C0"/>
              </a:solidFill>
              <a:latin typeface="Verdana" panose="020B0604030504040204" pitchFamily="34" charset="0"/>
            </a:endParaRPr>
          </a:p>
          <a:p>
            <a:pPr algn="ctr" eaLnBrk="1" hangingPunct="1">
              <a:spcBef>
                <a:spcPct val="0"/>
              </a:spcBef>
              <a:buClrTx/>
              <a:buSzTx/>
              <a:buFontTx/>
              <a:buNone/>
            </a:pPr>
            <a:r>
              <a:rPr lang="en-US" altLang="en-US" sz="2400" b="1" dirty="0">
                <a:solidFill>
                  <a:srgbClr val="0070C0"/>
                </a:solidFill>
                <a:latin typeface="Verdana" panose="020B0604030504040204" pitchFamily="34" charset="0"/>
              </a:rPr>
              <a:t>ALUMNI </a:t>
            </a:r>
            <a:r>
              <a:rPr lang="en-US" altLang="en-US" sz="2400" b="1" dirty="0" smtClean="0">
                <a:solidFill>
                  <a:srgbClr val="0070C0"/>
                </a:solidFill>
                <a:latin typeface="Verdana" panose="020B0604030504040204" pitchFamily="34" charset="0"/>
              </a:rPr>
              <a:t>SEMINAR</a:t>
            </a:r>
            <a:endParaRPr lang="en-GB" altLang="en-US" sz="2400" dirty="0">
              <a:solidFill>
                <a:srgbClr val="0070C0"/>
              </a:solidFill>
              <a:latin typeface="Verdana" panose="020B0604030504040204"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60617" y="-24788"/>
            <a:ext cx="1214688" cy="1214688"/>
          </a:xfrm>
          <a:prstGeom prst="rect">
            <a:avLst/>
          </a:prstGeom>
        </p:spPr>
      </p:pic>
    </p:spTree>
    <p:extLst>
      <p:ext uri="{BB962C8B-B14F-4D97-AF65-F5344CB8AC3E}">
        <p14:creationId xmlns:p14="http://schemas.microsoft.com/office/powerpoint/2010/main" val="3528309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305478"/>
            <a:ext cx="10515600" cy="646814"/>
          </a:xfrm>
        </p:spPr>
        <p:txBody>
          <a:bodyPr>
            <a:normAutofit fontScale="90000"/>
          </a:bodyPr>
          <a:lstStyle/>
          <a:p>
            <a:r>
              <a:rPr lang="fr-FR" dirty="0" smtClean="0"/>
              <a:t> </a:t>
            </a:r>
            <a:r>
              <a:rPr lang="fr-FR" sz="4000" b="1" dirty="0" smtClean="0">
                <a:solidFill>
                  <a:srgbClr val="0070C0"/>
                </a:solidFill>
                <a:latin typeface="+mn-lt"/>
                <a:ea typeface="+mn-ea"/>
                <a:cs typeface="+mn-cs"/>
              </a:rPr>
              <a:t>Self introduction</a:t>
            </a:r>
            <a:endParaRPr lang="en-US" sz="4000" b="1" dirty="0">
              <a:solidFill>
                <a:srgbClr val="0070C0"/>
              </a:solidFill>
              <a:latin typeface="+mn-lt"/>
              <a:ea typeface="+mn-ea"/>
              <a:cs typeface="+mn-cs"/>
            </a:endParaRP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9616694" y="0"/>
            <a:ext cx="1283262" cy="1205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3"/>
          <p:cNvSpPr>
            <a:spLocks noChangeArrowheads="1"/>
          </p:cNvSpPr>
          <p:nvPr/>
        </p:nvSpPr>
        <p:spPr bwMode="auto">
          <a:xfrm>
            <a:off x="3440906" y="239485"/>
            <a:ext cx="53101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FF00"/>
              </a:buClr>
              <a:buSzPct val="60000"/>
              <a:buFont typeface="Wingdings" panose="05000000000000000000" pitchFamily="2" charset="2"/>
              <a:buChar char="n"/>
              <a:defRPr sz="4000">
                <a:solidFill>
                  <a:srgbClr val="FFFF00"/>
                </a:solidFill>
                <a:latin typeface="Arial Narrow" panose="020B0606020202030204" pitchFamily="34" charset="0"/>
              </a:defRPr>
            </a:lvl1pPr>
            <a:lvl2pPr marL="742950" indent="-285750">
              <a:spcBef>
                <a:spcPct val="20000"/>
              </a:spcBef>
              <a:buClr>
                <a:srgbClr val="FFFF00"/>
              </a:buClr>
              <a:buChar char="•"/>
              <a:defRPr sz="3600">
                <a:solidFill>
                  <a:srgbClr val="FFFF00"/>
                </a:solidFill>
                <a:latin typeface="Arial Narrow" panose="020B0606020202030204" pitchFamily="34" charset="0"/>
              </a:defRPr>
            </a:lvl2pPr>
            <a:lvl3pPr marL="1143000" indent="-228600">
              <a:spcBef>
                <a:spcPct val="20000"/>
              </a:spcBef>
              <a:buClr>
                <a:srgbClr val="FFFF00"/>
              </a:buClr>
              <a:buSzPct val="60000"/>
              <a:buFont typeface="Wingdings" panose="05000000000000000000" pitchFamily="2" charset="2"/>
              <a:buChar char="n"/>
              <a:defRPr sz="3200">
                <a:solidFill>
                  <a:srgbClr val="FFFF00"/>
                </a:solidFill>
                <a:latin typeface="Arial Narrow" panose="020B0606020202030204" pitchFamily="34" charset="0"/>
              </a:defRPr>
            </a:lvl3pPr>
            <a:lvl4pPr marL="1600200" indent="-228600">
              <a:spcBef>
                <a:spcPct val="20000"/>
              </a:spcBef>
              <a:buClr>
                <a:srgbClr val="FFFF00"/>
              </a:buClr>
              <a:buChar char="•"/>
              <a:defRPr sz="2800">
                <a:solidFill>
                  <a:srgbClr val="FFFF00"/>
                </a:solidFill>
                <a:latin typeface="Arial Narrow" panose="020B0606020202030204" pitchFamily="34" charset="0"/>
              </a:defRPr>
            </a:lvl4pPr>
            <a:lvl5pPr marL="2057400" indent="-228600">
              <a:spcBef>
                <a:spcPct val="20000"/>
              </a:spcBef>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5pPr>
            <a:lvl6pPr marL="25146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6pPr>
            <a:lvl7pPr marL="29718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7pPr>
            <a:lvl8pPr marL="34290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8pPr>
            <a:lvl9pPr marL="38862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9pPr>
          </a:lstStyle>
          <a:p>
            <a:pPr algn="ctr" eaLnBrk="1" hangingPunct="1">
              <a:spcBef>
                <a:spcPct val="0"/>
              </a:spcBef>
              <a:buClrTx/>
              <a:buSzTx/>
              <a:buFontTx/>
              <a:buNone/>
            </a:pPr>
            <a:r>
              <a:rPr lang="en-US" altLang="en-US" sz="2400" b="1" dirty="0">
                <a:solidFill>
                  <a:srgbClr val="0070C0"/>
                </a:solidFill>
                <a:latin typeface="Verdana" panose="020B0604030504040204" pitchFamily="34" charset="0"/>
              </a:rPr>
              <a:t>IHO – NIPPON FOUNDATION</a:t>
            </a:r>
            <a:endParaRPr lang="en-GB" altLang="en-US" sz="2400" dirty="0">
              <a:solidFill>
                <a:srgbClr val="0070C0"/>
              </a:solidFill>
              <a:latin typeface="Verdana" panose="020B0604030504040204" pitchFamily="34" charset="0"/>
            </a:endParaRPr>
          </a:p>
          <a:p>
            <a:pPr algn="ctr" eaLnBrk="1" hangingPunct="1">
              <a:spcBef>
                <a:spcPct val="0"/>
              </a:spcBef>
              <a:buClrTx/>
              <a:buSzTx/>
              <a:buFontTx/>
              <a:buNone/>
            </a:pPr>
            <a:r>
              <a:rPr lang="en-US" altLang="en-US" sz="2400" b="1" dirty="0">
                <a:solidFill>
                  <a:srgbClr val="0070C0"/>
                </a:solidFill>
                <a:latin typeface="Verdana" panose="020B0604030504040204" pitchFamily="34" charset="0"/>
              </a:rPr>
              <a:t>ALUMNI </a:t>
            </a:r>
            <a:r>
              <a:rPr lang="en-US" altLang="en-US" sz="2400" b="1" dirty="0" smtClean="0">
                <a:solidFill>
                  <a:srgbClr val="0070C0"/>
                </a:solidFill>
                <a:latin typeface="Verdana" panose="020B0604030504040204" pitchFamily="34" charset="0"/>
              </a:rPr>
              <a:t>SEMINAR</a:t>
            </a:r>
            <a:endParaRPr lang="en-GB" altLang="en-US" sz="2400" dirty="0">
              <a:solidFill>
                <a:srgbClr val="0070C0"/>
              </a:solidFill>
              <a:latin typeface="Verdana" panose="020B0604030504040204"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60617" y="-24788"/>
            <a:ext cx="1214688" cy="1214688"/>
          </a:xfrm>
          <a:prstGeom prst="rect">
            <a:avLst/>
          </a:prstGeom>
        </p:spPr>
      </p:pic>
      <p:graphicFrame>
        <p:nvGraphicFramePr>
          <p:cNvPr id="10" name="Table 9"/>
          <p:cNvGraphicFramePr>
            <a:graphicFrameLocks noGrp="1"/>
          </p:cNvGraphicFramePr>
          <p:nvPr>
            <p:extLst>
              <p:ext uri="{D42A27DB-BD31-4B8C-83A1-F6EECF244321}">
                <p14:modId xmlns:p14="http://schemas.microsoft.com/office/powerpoint/2010/main" val="1047512550"/>
              </p:ext>
            </p:extLst>
          </p:nvPr>
        </p:nvGraphicFramePr>
        <p:xfrm>
          <a:off x="1164845" y="2098224"/>
          <a:ext cx="8149843" cy="3883250"/>
        </p:xfrm>
        <a:graphic>
          <a:graphicData uri="http://schemas.openxmlformats.org/drawingml/2006/table">
            <a:tbl>
              <a:tblPr firstRow="1" bandRow="1">
                <a:tableStyleId>{22838BEF-8BB2-4498-84A7-C5851F593DF1}</a:tableStyleId>
              </a:tblPr>
              <a:tblGrid>
                <a:gridCol w="2499542">
                  <a:extLst>
                    <a:ext uri="{9D8B030D-6E8A-4147-A177-3AD203B41FA5}">
                      <a16:colId xmlns:a16="http://schemas.microsoft.com/office/drawing/2014/main" val="20000"/>
                    </a:ext>
                  </a:extLst>
                </a:gridCol>
                <a:gridCol w="5650301">
                  <a:extLst>
                    <a:ext uri="{9D8B030D-6E8A-4147-A177-3AD203B41FA5}">
                      <a16:colId xmlns:a16="http://schemas.microsoft.com/office/drawing/2014/main" val="20001"/>
                    </a:ext>
                  </a:extLst>
                </a:gridCol>
              </a:tblGrid>
              <a:tr h="460161">
                <a:tc>
                  <a:txBody>
                    <a:bodyPr/>
                    <a:lstStyle/>
                    <a:p>
                      <a:r>
                        <a:rPr lang="en-US" dirty="0" smtClean="0"/>
                        <a:t>Name </a:t>
                      </a:r>
                      <a:endParaRPr lang="en-US" dirty="0"/>
                    </a:p>
                  </a:txBody>
                  <a:tcPr/>
                </a:tc>
                <a:tc>
                  <a:txBody>
                    <a:bodyPr/>
                    <a:lstStyle/>
                    <a:p>
                      <a:r>
                        <a:rPr lang="en-US" b="0" dirty="0" smtClean="0"/>
                        <a:t>Lizardo</a:t>
                      </a:r>
                      <a:r>
                        <a:rPr lang="en-US" b="0" baseline="0" dirty="0" smtClean="0"/>
                        <a:t> Caro Martínez</a:t>
                      </a:r>
                      <a:endParaRPr lang="en-US" b="0" dirty="0"/>
                    </a:p>
                  </a:txBody>
                  <a:tcPr/>
                </a:tc>
                <a:extLst>
                  <a:ext uri="{0D108BD9-81ED-4DB2-BD59-A6C34878D82A}">
                    <a16:rowId xmlns:a16="http://schemas.microsoft.com/office/drawing/2014/main" val="10000"/>
                  </a:ext>
                </a:extLst>
              </a:tr>
              <a:tr h="432732">
                <a:tc>
                  <a:txBody>
                    <a:bodyPr/>
                    <a:lstStyle/>
                    <a:p>
                      <a:r>
                        <a:rPr lang="en-US" dirty="0" smtClean="0"/>
                        <a:t>Alumni year</a:t>
                      </a:r>
                      <a:endParaRPr lang="en-US" dirty="0"/>
                    </a:p>
                  </a:txBody>
                  <a:tcPr/>
                </a:tc>
                <a:tc>
                  <a:txBody>
                    <a:bodyPr/>
                    <a:lstStyle/>
                    <a:p>
                      <a:r>
                        <a:rPr lang="en-US" dirty="0" smtClean="0"/>
                        <a:t>2016</a:t>
                      </a:r>
                      <a:endParaRPr lang="en-US" dirty="0"/>
                    </a:p>
                  </a:txBody>
                  <a:tcPr/>
                </a:tc>
                <a:extLst>
                  <a:ext uri="{0D108BD9-81ED-4DB2-BD59-A6C34878D82A}">
                    <a16:rowId xmlns:a16="http://schemas.microsoft.com/office/drawing/2014/main" val="10001"/>
                  </a:ext>
                </a:extLst>
              </a:tr>
              <a:tr h="398259">
                <a:tc>
                  <a:txBody>
                    <a:bodyPr/>
                    <a:lstStyle/>
                    <a:p>
                      <a:r>
                        <a:rPr lang="en-US" dirty="0" smtClean="0"/>
                        <a:t>Country</a:t>
                      </a:r>
                      <a:endParaRPr lang="en-US" dirty="0"/>
                    </a:p>
                  </a:txBody>
                  <a:tcPr/>
                </a:tc>
                <a:tc>
                  <a:txBody>
                    <a:bodyPr/>
                    <a:lstStyle/>
                    <a:p>
                      <a:r>
                        <a:rPr lang="en-US" dirty="0" smtClean="0"/>
                        <a:t>Colombia</a:t>
                      </a:r>
                      <a:endParaRPr lang="en-US" dirty="0"/>
                    </a:p>
                  </a:txBody>
                  <a:tcPr/>
                </a:tc>
                <a:extLst>
                  <a:ext uri="{0D108BD9-81ED-4DB2-BD59-A6C34878D82A}">
                    <a16:rowId xmlns:a16="http://schemas.microsoft.com/office/drawing/2014/main" val="10002"/>
                  </a:ext>
                </a:extLst>
              </a:tr>
              <a:tr h="402336">
                <a:tc>
                  <a:txBody>
                    <a:bodyPr/>
                    <a:lstStyle/>
                    <a:p>
                      <a:r>
                        <a:rPr lang="en-US" dirty="0" smtClean="0"/>
                        <a:t>Organization</a:t>
                      </a:r>
                      <a:endParaRPr lang="en-US" dirty="0"/>
                    </a:p>
                  </a:txBody>
                  <a:tcPr/>
                </a:tc>
                <a:tc>
                  <a:txBody>
                    <a:bodyPr/>
                    <a:lstStyle/>
                    <a:p>
                      <a:r>
                        <a:rPr lang="en-US" dirty="0" smtClean="0"/>
                        <a:t>General</a:t>
                      </a:r>
                      <a:r>
                        <a:rPr lang="en-US" baseline="0" dirty="0" smtClean="0"/>
                        <a:t> Maritime Directorate (</a:t>
                      </a:r>
                      <a:r>
                        <a:rPr lang="en-US" dirty="0" smtClean="0"/>
                        <a:t>DIMAR)</a:t>
                      </a:r>
                      <a:endParaRPr lang="en-US" dirty="0"/>
                    </a:p>
                  </a:txBody>
                  <a:tcPr/>
                </a:tc>
                <a:extLst>
                  <a:ext uri="{0D108BD9-81ED-4DB2-BD59-A6C34878D82A}">
                    <a16:rowId xmlns:a16="http://schemas.microsoft.com/office/drawing/2014/main" val="10003"/>
                  </a:ext>
                </a:extLst>
              </a:tr>
              <a:tr h="402336">
                <a:tc>
                  <a:txBody>
                    <a:bodyPr/>
                    <a:lstStyle/>
                    <a:p>
                      <a:r>
                        <a:rPr lang="en-US" dirty="0" smtClean="0"/>
                        <a:t>Position/Job title</a:t>
                      </a:r>
                      <a:endParaRPr lang="en-US" dirty="0"/>
                    </a:p>
                  </a:txBody>
                  <a:tcPr/>
                </a:tc>
                <a:tc>
                  <a:txBody>
                    <a:bodyPr/>
                    <a:lstStyle/>
                    <a:p>
                      <a:r>
                        <a:rPr lang="en-US" dirty="0" smtClean="0"/>
                        <a:t>Cartographer</a:t>
                      </a:r>
                      <a:endParaRPr lang="en-US" dirty="0"/>
                    </a:p>
                  </a:txBody>
                  <a:tcPr/>
                </a:tc>
                <a:extLst>
                  <a:ext uri="{0D108BD9-81ED-4DB2-BD59-A6C34878D82A}">
                    <a16:rowId xmlns:a16="http://schemas.microsoft.com/office/drawing/2014/main" val="10004"/>
                  </a:ext>
                </a:extLst>
              </a:tr>
              <a:tr h="1787426">
                <a:tc>
                  <a:txBody>
                    <a:bodyPr/>
                    <a:lstStyle/>
                    <a:p>
                      <a:r>
                        <a:rPr lang="en-US" dirty="0" smtClean="0"/>
                        <a:t>Current job description</a:t>
                      </a:r>
                      <a:endParaRPr lang="en-US" dirty="0"/>
                    </a:p>
                  </a:txBody>
                  <a:tcPr/>
                </a:tc>
                <a:tc>
                  <a:txBody>
                    <a:bodyPr/>
                    <a:lstStyle/>
                    <a:p>
                      <a:pPr algn="just"/>
                      <a:r>
                        <a:rPr lang="en-US" dirty="0" smtClean="0"/>
                        <a:t>I currently work as a cartographer of the hydrographic service of Colombia, </a:t>
                      </a:r>
                      <a:r>
                        <a:rPr lang="en-US" sz="1800" b="0" i="0" kern="1200" dirty="0" smtClean="0">
                          <a:solidFill>
                            <a:schemeClr val="dk1"/>
                          </a:solidFill>
                          <a:effectLst/>
                          <a:latin typeface="+mn-lt"/>
                          <a:ea typeface="+mn-ea"/>
                          <a:cs typeface="+mn-cs"/>
                        </a:rPr>
                        <a:t>in charge of compiling new bathymetric information, coast line, port construction, verifying navigation aids and everything associated with the cartographic production process</a:t>
                      </a:r>
                      <a:endParaRPr lang="en-US" dirty="0"/>
                    </a:p>
                  </a:txBody>
                  <a:tcPr/>
                </a:tc>
                <a:extLst>
                  <a:ext uri="{0D108BD9-81ED-4DB2-BD59-A6C34878D82A}">
                    <a16:rowId xmlns:a16="http://schemas.microsoft.com/office/drawing/2014/main" val="10005"/>
                  </a:ext>
                </a:extLst>
              </a:tr>
            </a:tbl>
          </a:graphicData>
        </a:graphic>
      </p:graphicFrame>
      <p:sp>
        <p:nvSpPr>
          <p:cNvPr id="11" name="Rectangle 10"/>
          <p:cNvSpPr/>
          <p:nvPr/>
        </p:nvSpPr>
        <p:spPr>
          <a:xfrm>
            <a:off x="9616694" y="2092130"/>
            <a:ext cx="2257425" cy="27527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Please put your photo here! </a:t>
            </a:r>
            <a:endParaRPr lang="en-US" dirty="0"/>
          </a:p>
        </p:txBody>
      </p:sp>
      <p:pic>
        <p:nvPicPr>
          <p:cNvPr id="3" name="Imagen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9209302" y="2386145"/>
            <a:ext cx="3141888" cy="2327100"/>
          </a:xfrm>
          <a:prstGeom prst="rect">
            <a:avLst/>
          </a:prstGeom>
        </p:spPr>
      </p:pic>
    </p:spTree>
    <p:extLst>
      <p:ext uri="{BB962C8B-B14F-4D97-AF65-F5344CB8AC3E}">
        <p14:creationId xmlns:p14="http://schemas.microsoft.com/office/powerpoint/2010/main" val="2876268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305478"/>
            <a:ext cx="10515600" cy="646814"/>
          </a:xfrm>
        </p:spPr>
        <p:txBody>
          <a:bodyPr>
            <a:normAutofit fontScale="90000"/>
          </a:bodyPr>
          <a:lstStyle/>
          <a:p>
            <a:r>
              <a:rPr lang="fr-FR" dirty="0" smtClean="0"/>
              <a:t> </a:t>
            </a:r>
            <a:r>
              <a:rPr lang="fr-FR" sz="4000" b="1" dirty="0" err="1">
                <a:solidFill>
                  <a:srgbClr val="0070C0"/>
                </a:solidFill>
                <a:latin typeface="+mn-lt"/>
                <a:ea typeface="+mn-ea"/>
                <a:cs typeface="+mn-cs"/>
              </a:rPr>
              <a:t>My</a:t>
            </a:r>
            <a:r>
              <a:rPr lang="fr-FR" sz="4000" b="1" dirty="0">
                <a:solidFill>
                  <a:srgbClr val="0070C0"/>
                </a:solidFill>
                <a:latin typeface="+mn-lt"/>
                <a:ea typeface="+mn-ea"/>
                <a:cs typeface="+mn-cs"/>
              </a:rPr>
              <a:t> </a:t>
            </a:r>
            <a:r>
              <a:rPr lang="fr-FR" sz="4000" b="1" dirty="0" err="1">
                <a:solidFill>
                  <a:srgbClr val="0070C0"/>
                </a:solidFill>
                <a:latin typeface="+mn-lt"/>
                <a:ea typeface="+mn-ea"/>
                <a:cs typeface="+mn-cs"/>
              </a:rPr>
              <a:t>career</a:t>
            </a:r>
            <a:r>
              <a:rPr lang="fr-FR" sz="4000" b="1" dirty="0">
                <a:solidFill>
                  <a:srgbClr val="0070C0"/>
                </a:solidFill>
                <a:latin typeface="+mn-lt"/>
                <a:ea typeface="+mn-ea"/>
                <a:cs typeface="+mn-cs"/>
              </a:rPr>
              <a:t> </a:t>
            </a:r>
            <a:r>
              <a:rPr lang="fr-FR" sz="4000" b="1" dirty="0" err="1">
                <a:solidFill>
                  <a:srgbClr val="0070C0"/>
                </a:solidFill>
                <a:latin typeface="+mn-lt"/>
                <a:ea typeface="+mn-ea"/>
                <a:cs typeface="+mn-cs"/>
              </a:rPr>
              <a:t>path</a:t>
            </a:r>
            <a:r>
              <a:rPr lang="fr-FR" sz="4000" b="1" dirty="0">
                <a:solidFill>
                  <a:srgbClr val="0070C0"/>
                </a:solidFill>
                <a:latin typeface="+mn-lt"/>
                <a:ea typeface="+mn-ea"/>
                <a:cs typeface="+mn-cs"/>
              </a:rPr>
              <a:t> and </a:t>
            </a:r>
            <a:r>
              <a:rPr lang="fr-FR" sz="4000" b="1" dirty="0" err="1">
                <a:solidFill>
                  <a:srgbClr val="0070C0"/>
                </a:solidFill>
                <a:latin typeface="+mn-lt"/>
                <a:ea typeface="+mn-ea"/>
                <a:cs typeface="+mn-cs"/>
              </a:rPr>
              <a:t>projects</a:t>
            </a:r>
            <a:r>
              <a:rPr lang="fr-FR" sz="4000" b="1" dirty="0">
                <a:solidFill>
                  <a:srgbClr val="0070C0"/>
                </a:solidFill>
                <a:latin typeface="+mn-lt"/>
                <a:ea typeface="+mn-ea"/>
                <a:cs typeface="+mn-cs"/>
              </a:rPr>
              <a:t> / </a:t>
            </a:r>
            <a:r>
              <a:rPr lang="fr-FR" sz="4000" b="1" dirty="0" err="1">
                <a:solidFill>
                  <a:srgbClr val="0070C0"/>
                </a:solidFill>
                <a:latin typeface="+mn-lt"/>
                <a:ea typeface="+mn-ea"/>
                <a:cs typeface="+mn-cs"/>
              </a:rPr>
              <a:t>Achievements</a:t>
            </a:r>
            <a:endParaRPr lang="en-US" sz="4000" b="1" dirty="0">
              <a:solidFill>
                <a:srgbClr val="0070C0"/>
              </a:solidFill>
              <a:latin typeface="+mn-lt"/>
              <a:ea typeface="+mn-ea"/>
              <a:cs typeface="+mn-cs"/>
            </a:endParaRPr>
          </a:p>
        </p:txBody>
      </p:sp>
      <p:sp>
        <p:nvSpPr>
          <p:cNvPr id="3" name="Content Placeholder 2"/>
          <p:cNvSpPr>
            <a:spLocks noGrp="1"/>
          </p:cNvSpPr>
          <p:nvPr>
            <p:ph idx="1"/>
          </p:nvPr>
        </p:nvSpPr>
        <p:spPr>
          <a:xfrm>
            <a:off x="838200" y="2118414"/>
            <a:ext cx="10515600" cy="4351338"/>
          </a:xfrm>
        </p:spPr>
        <p:txBody>
          <a:bodyPr>
            <a:normAutofit lnSpcReduction="10000"/>
          </a:bodyPr>
          <a:lstStyle/>
          <a:p>
            <a:pPr marL="0" indent="0">
              <a:buNone/>
            </a:pPr>
            <a:r>
              <a:rPr lang="en-US" dirty="0" smtClean="0"/>
              <a:t>Since </a:t>
            </a:r>
            <a:r>
              <a:rPr lang="en-US" dirty="0"/>
              <a:t>I finished the CAT B </a:t>
            </a:r>
            <a:r>
              <a:rPr lang="en-US" dirty="0" smtClean="0"/>
              <a:t>course:</a:t>
            </a:r>
          </a:p>
          <a:p>
            <a:r>
              <a:rPr lang="en-US" dirty="0"/>
              <a:t>09 Nautical paper </a:t>
            </a:r>
            <a:r>
              <a:rPr lang="en-US" dirty="0" smtClean="0"/>
              <a:t>New edition.</a:t>
            </a:r>
          </a:p>
          <a:p>
            <a:r>
              <a:rPr lang="en-US" dirty="0" smtClean="0"/>
              <a:t>05 INT Chart</a:t>
            </a:r>
          </a:p>
          <a:p>
            <a:r>
              <a:rPr lang="en-US" dirty="0" smtClean="0"/>
              <a:t>10 courses trained for naval officers and petty officers school.</a:t>
            </a:r>
          </a:p>
          <a:p>
            <a:r>
              <a:rPr lang="en-US" dirty="0" smtClean="0"/>
              <a:t>02 </a:t>
            </a:r>
            <a:r>
              <a:rPr lang="en-US" dirty="0"/>
              <a:t>Planning and organization </a:t>
            </a:r>
            <a:r>
              <a:rPr lang="en-US" dirty="0" smtClean="0"/>
              <a:t>the XIII </a:t>
            </a:r>
            <a:r>
              <a:rPr lang="en-US" dirty="0"/>
              <a:t>Regional meeting </a:t>
            </a:r>
            <a:r>
              <a:rPr lang="en-US" dirty="0" smtClean="0"/>
              <a:t>South-East Pacific Regional </a:t>
            </a:r>
            <a:r>
              <a:rPr lang="en-US" dirty="0"/>
              <a:t>H</a:t>
            </a:r>
            <a:r>
              <a:rPr lang="en-US" dirty="0" smtClean="0"/>
              <a:t>ydrographic Commission (SPRHC </a:t>
            </a:r>
            <a:r>
              <a:rPr lang="en-US" dirty="0"/>
              <a:t>- ) </a:t>
            </a:r>
            <a:r>
              <a:rPr lang="en-US" dirty="0" smtClean="0"/>
              <a:t>and XIX Regional meeting Meso American – Caribbean Sea Hydrographic Commission  (MACHC).</a:t>
            </a:r>
          </a:p>
          <a:p>
            <a:r>
              <a:rPr lang="en-US" dirty="0" smtClean="0"/>
              <a:t>05 Cartographic reconnaissance of five different of the principal port of </a:t>
            </a:r>
            <a:r>
              <a:rPr lang="en-US" dirty="0"/>
              <a:t>C</a:t>
            </a:r>
            <a:r>
              <a:rPr lang="en-US" dirty="0" smtClean="0"/>
              <a:t>olombia</a:t>
            </a:r>
          </a:p>
          <a:p>
            <a:endParaRPr lang="en-US"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9616694" y="0"/>
            <a:ext cx="1283262" cy="1205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3"/>
          <p:cNvSpPr>
            <a:spLocks noChangeArrowheads="1"/>
          </p:cNvSpPr>
          <p:nvPr/>
        </p:nvSpPr>
        <p:spPr bwMode="auto">
          <a:xfrm>
            <a:off x="3440906" y="239485"/>
            <a:ext cx="53101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FF00"/>
              </a:buClr>
              <a:buSzPct val="60000"/>
              <a:buFont typeface="Wingdings" panose="05000000000000000000" pitchFamily="2" charset="2"/>
              <a:buChar char="n"/>
              <a:defRPr sz="4000">
                <a:solidFill>
                  <a:srgbClr val="FFFF00"/>
                </a:solidFill>
                <a:latin typeface="Arial Narrow" panose="020B0606020202030204" pitchFamily="34" charset="0"/>
              </a:defRPr>
            </a:lvl1pPr>
            <a:lvl2pPr marL="742950" indent="-285750">
              <a:spcBef>
                <a:spcPct val="20000"/>
              </a:spcBef>
              <a:buClr>
                <a:srgbClr val="FFFF00"/>
              </a:buClr>
              <a:buChar char="•"/>
              <a:defRPr sz="3600">
                <a:solidFill>
                  <a:srgbClr val="FFFF00"/>
                </a:solidFill>
                <a:latin typeface="Arial Narrow" panose="020B0606020202030204" pitchFamily="34" charset="0"/>
              </a:defRPr>
            </a:lvl2pPr>
            <a:lvl3pPr marL="1143000" indent="-228600">
              <a:spcBef>
                <a:spcPct val="20000"/>
              </a:spcBef>
              <a:buClr>
                <a:srgbClr val="FFFF00"/>
              </a:buClr>
              <a:buSzPct val="60000"/>
              <a:buFont typeface="Wingdings" panose="05000000000000000000" pitchFamily="2" charset="2"/>
              <a:buChar char="n"/>
              <a:defRPr sz="3200">
                <a:solidFill>
                  <a:srgbClr val="FFFF00"/>
                </a:solidFill>
                <a:latin typeface="Arial Narrow" panose="020B0606020202030204" pitchFamily="34" charset="0"/>
              </a:defRPr>
            </a:lvl3pPr>
            <a:lvl4pPr marL="1600200" indent="-228600">
              <a:spcBef>
                <a:spcPct val="20000"/>
              </a:spcBef>
              <a:buClr>
                <a:srgbClr val="FFFF00"/>
              </a:buClr>
              <a:buChar char="•"/>
              <a:defRPr sz="2800">
                <a:solidFill>
                  <a:srgbClr val="FFFF00"/>
                </a:solidFill>
                <a:latin typeface="Arial Narrow" panose="020B0606020202030204" pitchFamily="34" charset="0"/>
              </a:defRPr>
            </a:lvl4pPr>
            <a:lvl5pPr marL="2057400" indent="-228600">
              <a:spcBef>
                <a:spcPct val="20000"/>
              </a:spcBef>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5pPr>
            <a:lvl6pPr marL="25146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6pPr>
            <a:lvl7pPr marL="29718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7pPr>
            <a:lvl8pPr marL="34290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8pPr>
            <a:lvl9pPr marL="38862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9pPr>
          </a:lstStyle>
          <a:p>
            <a:pPr algn="ctr" eaLnBrk="1" hangingPunct="1">
              <a:spcBef>
                <a:spcPct val="0"/>
              </a:spcBef>
              <a:buClrTx/>
              <a:buSzTx/>
              <a:buFontTx/>
              <a:buNone/>
            </a:pPr>
            <a:r>
              <a:rPr lang="en-US" altLang="en-US" sz="2400" b="1" dirty="0">
                <a:solidFill>
                  <a:srgbClr val="0070C0"/>
                </a:solidFill>
                <a:latin typeface="Verdana" panose="020B0604030504040204" pitchFamily="34" charset="0"/>
              </a:rPr>
              <a:t>IHO – NIPPON FOUNDATION</a:t>
            </a:r>
            <a:endParaRPr lang="en-GB" altLang="en-US" sz="2400" dirty="0">
              <a:solidFill>
                <a:srgbClr val="0070C0"/>
              </a:solidFill>
              <a:latin typeface="Verdana" panose="020B0604030504040204" pitchFamily="34" charset="0"/>
            </a:endParaRPr>
          </a:p>
          <a:p>
            <a:pPr algn="ctr" eaLnBrk="1" hangingPunct="1">
              <a:spcBef>
                <a:spcPct val="0"/>
              </a:spcBef>
              <a:buClrTx/>
              <a:buSzTx/>
              <a:buFontTx/>
              <a:buNone/>
            </a:pPr>
            <a:r>
              <a:rPr lang="en-US" altLang="en-US" sz="2400" b="1" dirty="0">
                <a:solidFill>
                  <a:srgbClr val="0070C0"/>
                </a:solidFill>
                <a:latin typeface="Verdana" panose="020B0604030504040204" pitchFamily="34" charset="0"/>
              </a:rPr>
              <a:t>ALUMNI </a:t>
            </a:r>
            <a:r>
              <a:rPr lang="en-US" altLang="en-US" sz="2400" b="1" dirty="0" smtClean="0">
                <a:solidFill>
                  <a:srgbClr val="0070C0"/>
                </a:solidFill>
                <a:latin typeface="Verdana" panose="020B0604030504040204" pitchFamily="34" charset="0"/>
              </a:rPr>
              <a:t>SEMINAR</a:t>
            </a:r>
            <a:endParaRPr lang="en-GB" altLang="en-US" sz="2400" dirty="0">
              <a:solidFill>
                <a:srgbClr val="0070C0"/>
              </a:solidFill>
              <a:latin typeface="Verdana" panose="020B0604030504040204"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60617" y="-24788"/>
            <a:ext cx="1214688" cy="1214688"/>
          </a:xfrm>
          <a:prstGeom prst="rect">
            <a:avLst/>
          </a:prstGeom>
        </p:spPr>
      </p:pic>
    </p:spTree>
    <p:extLst>
      <p:ext uri="{BB962C8B-B14F-4D97-AF65-F5344CB8AC3E}">
        <p14:creationId xmlns:p14="http://schemas.microsoft.com/office/powerpoint/2010/main" val="3923523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305478"/>
            <a:ext cx="10515600" cy="646814"/>
          </a:xfrm>
        </p:spPr>
        <p:txBody>
          <a:bodyPr>
            <a:noAutofit/>
          </a:bodyPr>
          <a:lstStyle/>
          <a:p>
            <a:r>
              <a:rPr lang="fr-FR" sz="3600" b="1" dirty="0" err="1" smtClean="0">
                <a:solidFill>
                  <a:srgbClr val="0070C0"/>
                </a:solidFill>
                <a:latin typeface="+mn-lt"/>
                <a:ea typeface="+mn-ea"/>
                <a:cs typeface="+mn-cs"/>
              </a:rPr>
              <a:t>Lessons</a:t>
            </a:r>
            <a:r>
              <a:rPr lang="fr-FR" sz="3600" b="1" dirty="0" smtClean="0">
                <a:solidFill>
                  <a:srgbClr val="0070C0"/>
                </a:solidFill>
                <a:latin typeface="+mn-lt"/>
                <a:ea typeface="+mn-ea"/>
                <a:cs typeface="+mn-cs"/>
              </a:rPr>
              <a:t> </a:t>
            </a:r>
            <a:r>
              <a:rPr lang="fr-FR" sz="3600" b="1" dirty="0" err="1" smtClean="0">
                <a:solidFill>
                  <a:srgbClr val="0070C0"/>
                </a:solidFill>
                <a:latin typeface="+mn-lt"/>
                <a:ea typeface="+mn-ea"/>
                <a:cs typeface="+mn-cs"/>
              </a:rPr>
              <a:t>learned</a:t>
            </a:r>
            <a:r>
              <a:rPr lang="fr-FR" sz="3600" b="1" dirty="0" smtClean="0">
                <a:solidFill>
                  <a:srgbClr val="0070C0"/>
                </a:solidFill>
                <a:latin typeface="+mn-lt"/>
                <a:ea typeface="+mn-ea"/>
                <a:cs typeface="+mn-cs"/>
              </a:rPr>
              <a:t> </a:t>
            </a:r>
            <a:r>
              <a:rPr lang="fr-FR" sz="3600" b="1" dirty="0" err="1" smtClean="0">
                <a:solidFill>
                  <a:srgbClr val="0070C0"/>
                </a:solidFill>
                <a:latin typeface="+mn-lt"/>
                <a:ea typeface="+mn-ea"/>
                <a:cs typeface="+mn-cs"/>
              </a:rPr>
              <a:t>from</a:t>
            </a:r>
            <a:r>
              <a:rPr lang="fr-FR" sz="3600" b="1" dirty="0" smtClean="0">
                <a:solidFill>
                  <a:srgbClr val="0070C0"/>
                </a:solidFill>
                <a:latin typeface="+mn-lt"/>
                <a:ea typeface="+mn-ea"/>
                <a:cs typeface="+mn-cs"/>
              </a:rPr>
              <a:t> CHART Course</a:t>
            </a:r>
            <a:endParaRPr lang="en-US" sz="3600" b="1" dirty="0">
              <a:solidFill>
                <a:srgbClr val="0070C0"/>
              </a:solidFill>
              <a:latin typeface="+mn-lt"/>
              <a:ea typeface="+mn-ea"/>
              <a:cs typeface="+mn-cs"/>
            </a:endParaRPr>
          </a:p>
        </p:txBody>
      </p:sp>
      <p:sp>
        <p:nvSpPr>
          <p:cNvPr id="3" name="Content Placeholder 2"/>
          <p:cNvSpPr>
            <a:spLocks noGrp="1"/>
          </p:cNvSpPr>
          <p:nvPr>
            <p:ph idx="1"/>
          </p:nvPr>
        </p:nvSpPr>
        <p:spPr>
          <a:xfrm>
            <a:off x="838200" y="2118414"/>
            <a:ext cx="10515600" cy="4351338"/>
          </a:xfrm>
        </p:spPr>
        <p:txBody>
          <a:bodyPr/>
          <a:lstStyle/>
          <a:p>
            <a:r>
              <a:rPr lang="en-US" dirty="0" smtClean="0"/>
              <a:t>Universal language.</a:t>
            </a:r>
          </a:p>
          <a:p>
            <a:r>
              <a:rPr lang="en-US" dirty="0" smtClean="0"/>
              <a:t>Under pressure.</a:t>
            </a:r>
          </a:p>
          <a:p>
            <a:r>
              <a:rPr lang="en-US" dirty="0" smtClean="0"/>
              <a:t>Technology</a:t>
            </a:r>
            <a:r>
              <a:rPr lang="en-US" dirty="0" smtClean="0"/>
              <a:t> doesn´t mean it will be easy.</a:t>
            </a:r>
          </a:p>
          <a:p>
            <a:r>
              <a:rPr lang="en-US" dirty="0" smtClean="0"/>
              <a:t>Alma matter.</a:t>
            </a:r>
          </a:p>
          <a:p>
            <a:r>
              <a:rPr lang="en-US" dirty="0" smtClean="0"/>
              <a:t>Big family </a:t>
            </a:r>
          </a:p>
          <a:p>
            <a:endParaRPr lang="en-US" dirty="0" smtClean="0"/>
          </a:p>
          <a:p>
            <a:endParaRPr lang="en-US"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9616694" y="0"/>
            <a:ext cx="1283262" cy="1205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3"/>
          <p:cNvSpPr>
            <a:spLocks noChangeArrowheads="1"/>
          </p:cNvSpPr>
          <p:nvPr/>
        </p:nvSpPr>
        <p:spPr bwMode="auto">
          <a:xfrm>
            <a:off x="3440906" y="239485"/>
            <a:ext cx="53101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FF00"/>
              </a:buClr>
              <a:buSzPct val="60000"/>
              <a:buFont typeface="Wingdings" panose="05000000000000000000" pitchFamily="2" charset="2"/>
              <a:buChar char="n"/>
              <a:defRPr sz="4000">
                <a:solidFill>
                  <a:srgbClr val="FFFF00"/>
                </a:solidFill>
                <a:latin typeface="Arial Narrow" panose="020B0606020202030204" pitchFamily="34" charset="0"/>
              </a:defRPr>
            </a:lvl1pPr>
            <a:lvl2pPr marL="742950" indent="-285750">
              <a:spcBef>
                <a:spcPct val="20000"/>
              </a:spcBef>
              <a:buClr>
                <a:srgbClr val="FFFF00"/>
              </a:buClr>
              <a:buChar char="•"/>
              <a:defRPr sz="3600">
                <a:solidFill>
                  <a:srgbClr val="FFFF00"/>
                </a:solidFill>
                <a:latin typeface="Arial Narrow" panose="020B0606020202030204" pitchFamily="34" charset="0"/>
              </a:defRPr>
            </a:lvl2pPr>
            <a:lvl3pPr marL="1143000" indent="-228600">
              <a:spcBef>
                <a:spcPct val="20000"/>
              </a:spcBef>
              <a:buClr>
                <a:srgbClr val="FFFF00"/>
              </a:buClr>
              <a:buSzPct val="60000"/>
              <a:buFont typeface="Wingdings" panose="05000000000000000000" pitchFamily="2" charset="2"/>
              <a:buChar char="n"/>
              <a:defRPr sz="3200">
                <a:solidFill>
                  <a:srgbClr val="FFFF00"/>
                </a:solidFill>
                <a:latin typeface="Arial Narrow" panose="020B0606020202030204" pitchFamily="34" charset="0"/>
              </a:defRPr>
            </a:lvl3pPr>
            <a:lvl4pPr marL="1600200" indent="-228600">
              <a:spcBef>
                <a:spcPct val="20000"/>
              </a:spcBef>
              <a:buClr>
                <a:srgbClr val="FFFF00"/>
              </a:buClr>
              <a:buChar char="•"/>
              <a:defRPr sz="2800">
                <a:solidFill>
                  <a:srgbClr val="FFFF00"/>
                </a:solidFill>
                <a:latin typeface="Arial Narrow" panose="020B0606020202030204" pitchFamily="34" charset="0"/>
              </a:defRPr>
            </a:lvl4pPr>
            <a:lvl5pPr marL="2057400" indent="-228600">
              <a:spcBef>
                <a:spcPct val="20000"/>
              </a:spcBef>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5pPr>
            <a:lvl6pPr marL="25146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6pPr>
            <a:lvl7pPr marL="29718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7pPr>
            <a:lvl8pPr marL="34290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8pPr>
            <a:lvl9pPr marL="38862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9pPr>
          </a:lstStyle>
          <a:p>
            <a:pPr algn="ctr" eaLnBrk="1" hangingPunct="1">
              <a:spcBef>
                <a:spcPct val="0"/>
              </a:spcBef>
              <a:buClrTx/>
              <a:buSzTx/>
              <a:buFontTx/>
              <a:buNone/>
            </a:pPr>
            <a:r>
              <a:rPr lang="en-US" altLang="en-US" sz="2400" b="1" dirty="0">
                <a:solidFill>
                  <a:srgbClr val="0070C0"/>
                </a:solidFill>
                <a:latin typeface="Verdana" panose="020B0604030504040204" pitchFamily="34" charset="0"/>
              </a:rPr>
              <a:t>IHO – NIPPON FOUNDATION</a:t>
            </a:r>
            <a:endParaRPr lang="en-GB" altLang="en-US" sz="2400" dirty="0">
              <a:solidFill>
                <a:srgbClr val="0070C0"/>
              </a:solidFill>
              <a:latin typeface="Verdana" panose="020B0604030504040204" pitchFamily="34" charset="0"/>
            </a:endParaRPr>
          </a:p>
          <a:p>
            <a:pPr algn="ctr" eaLnBrk="1" hangingPunct="1">
              <a:spcBef>
                <a:spcPct val="0"/>
              </a:spcBef>
              <a:buClrTx/>
              <a:buSzTx/>
              <a:buFontTx/>
              <a:buNone/>
            </a:pPr>
            <a:r>
              <a:rPr lang="en-US" altLang="en-US" sz="2400" b="1" dirty="0">
                <a:solidFill>
                  <a:srgbClr val="0070C0"/>
                </a:solidFill>
                <a:latin typeface="Verdana" panose="020B0604030504040204" pitchFamily="34" charset="0"/>
              </a:rPr>
              <a:t>ALUMNI </a:t>
            </a:r>
            <a:r>
              <a:rPr lang="en-US" altLang="en-US" sz="2400" b="1" dirty="0" smtClean="0">
                <a:solidFill>
                  <a:srgbClr val="0070C0"/>
                </a:solidFill>
                <a:latin typeface="Verdana" panose="020B0604030504040204" pitchFamily="34" charset="0"/>
              </a:rPr>
              <a:t>SEMINAR</a:t>
            </a:r>
            <a:endParaRPr lang="en-GB" altLang="en-US" sz="2400" dirty="0">
              <a:solidFill>
                <a:srgbClr val="0070C0"/>
              </a:solidFill>
              <a:latin typeface="Verdana" panose="020B0604030504040204"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60617" y="-24788"/>
            <a:ext cx="1214688" cy="1214688"/>
          </a:xfrm>
          <a:prstGeom prst="rect">
            <a:avLst/>
          </a:prstGeom>
        </p:spPr>
      </p:pic>
    </p:spTree>
    <p:extLst>
      <p:ext uri="{BB962C8B-B14F-4D97-AF65-F5344CB8AC3E}">
        <p14:creationId xmlns:p14="http://schemas.microsoft.com/office/powerpoint/2010/main" val="3872388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305478"/>
            <a:ext cx="10515600" cy="646814"/>
          </a:xfrm>
        </p:spPr>
        <p:txBody>
          <a:bodyPr>
            <a:normAutofit/>
          </a:bodyPr>
          <a:lstStyle/>
          <a:p>
            <a:r>
              <a:rPr lang="fr-FR" sz="4000" b="1" dirty="0">
                <a:solidFill>
                  <a:srgbClr val="0070C0"/>
                </a:solidFill>
                <a:latin typeface="+mn-lt"/>
                <a:ea typeface="+mn-ea"/>
                <a:cs typeface="+mn-cs"/>
              </a:rPr>
              <a:t>S</a:t>
            </a:r>
            <a:r>
              <a:rPr lang="fr-FR" sz="4000" b="1" dirty="0" smtClean="0">
                <a:solidFill>
                  <a:srgbClr val="0070C0"/>
                </a:solidFill>
                <a:latin typeface="+mn-lt"/>
                <a:ea typeface="+mn-ea"/>
                <a:cs typeface="+mn-cs"/>
              </a:rPr>
              <a:t>uggestion for the future</a:t>
            </a:r>
            <a:endParaRPr lang="en-US" sz="4000" b="1" dirty="0">
              <a:solidFill>
                <a:srgbClr val="0070C0"/>
              </a:solidFill>
              <a:latin typeface="+mn-lt"/>
              <a:ea typeface="+mn-ea"/>
              <a:cs typeface="+mn-cs"/>
            </a:endParaRPr>
          </a:p>
        </p:txBody>
      </p:sp>
      <p:sp>
        <p:nvSpPr>
          <p:cNvPr id="3" name="Content Placeholder 2"/>
          <p:cNvSpPr>
            <a:spLocks noGrp="1"/>
          </p:cNvSpPr>
          <p:nvPr>
            <p:ph idx="1"/>
          </p:nvPr>
        </p:nvSpPr>
        <p:spPr>
          <a:xfrm>
            <a:off x="838200" y="2357899"/>
            <a:ext cx="10515600" cy="4351338"/>
          </a:xfrm>
        </p:spPr>
        <p:txBody>
          <a:bodyPr/>
          <a:lstStyle/>
          <a:p>
            <a:r>
              <a:rPr lang="en-US" dirty="0" smtClean="0"/>
              <a:t>To Nippon foundation: </a:t>
            </a:r>
          </a:p>
          <a:p>
            <a:endParaRPr lang="en-US" dirty="0"/>
          </a:p>
          <a:p>
            <a:pPr marL="0" lvl="0" indent="0" algn="just">
              <a:buNone/>
            </a:pPr>
            <a:r>
              <a:rPr lang="en-US" altLang="es-CO" dirty="0" smtClean="0">
                <a:solidFill>
                  <a:srgbClr val="222222"/>
                </a:solidFill>
                <a:latin typeface="inherit"/>
              </a:rPr>
              <a:t>“Actions speak louder than words, Nippon Foundation, OHI and UKHO know the meaning of the humankind that is to take care of each other, continue supporting the formation of the language spoken by the sailors of the world”</a:t>
            </a:r>
            <a:endParaRPr lang="en-US" altLang="es-CO" sz="2000" dirty="0" smtClean="0">
              <a:latin typeface="Arial" panose="020B0604020202020204" pitchFamily="34" charset="0"/>
            </a:endParaRPr>
          </a:p>
          <a:p>
            <a:endParaRPr lang="en-US"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9616694" y="0"/>
            <a:ext cx="1283262" cy="1205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3"/>
          <p:cNvSpPr>
            <a:spLocks noChangeArrowheads="1"/>
          </p:cNvSpPr>
          <p:nvPr/>
        </p:nvSpPr>
        <p:spPr bwMode="auto">
          <a:xfrm>
            <a:off x="3440906" y="239485"/>
            <a:ext cx="53101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FF00"/>
              </a:buClr>
              <a:buSzPct val="60000"/>
              <a:buFont typeface="Wingdings" panose="05000000000000000000" pitchFamily="2" charset="2"/>
              <a:buChar char="n"/>
              <a:defRPr sz="4000">
                <a:solidFill>
                  <a:srgbClr val="FFFF00"/>
                </a:solidFill>
                <a:latin typeface="Arial Narrow" panose="020B0606020202030204" pitchFamily="34" charset="0"/>
              </a:defRPr>
            </a:lvl1pPr>
            <a:lvl2pPr marL="742950" indent="-285750">
              <a:spcBef>
                <a:spcPct val="20000"/>
              </a:spcBef>
              <a:buClr>
                <a:srgbClr val="FFFF00"/>
              </a:buClr>
              <a:buChar char="•"/>
              <a:defRPr sz="3600">
                <a:solidFill>
                  <a:srgbClr val="FFFF00"/>
                </a:solidFill>
                <a:latin typeface="Arial Narrow" panose="020B0606020202030204" pitchFamily="34" charset="0"/>
              </a:defRPr>
            </a:lvl2pPr>
            <a:lvl3pPr marL="1143000" indent="-228600">
              <a:spcBef>
                <a:spcPct val="20000"/>
              </a:spcBef>
              <a:buClr>
                <a:srgbClr val="FFFF00"/>
              </a:buClr>
              <a:buSzPct val="60000"/>
              <a:buFont typeface="Wingdings" panose="05000000000000000000" pitchFamily="2" charset="2"/>
              <a:buChar char="n"/>
              <a:defRPr sz="3200">
                <a:solidFill>
                  <a:srgbClr val="FFFF00"/>
                </a:solidFill>
                <a:latin typeface="Arial Narrow" panose="020B0606020202030204" pitchFamily="34" charset="0"/>
              </a:defRPr>
            </a:lvl3pPr>
            <a:lvl4pPr marL="1600200" indent="-228600">
              <a:spcBef>
                <a:spcPct val="20000"/>
              </a:spcBef>
              <a:buClr>
                <a:srgbClr val="FFFF00"/>
              </a:buClr>
              <a:buChar char="•"/>
              <a:defRPr sz="2800">
                <a:solidFill>
                  <a:srgbClr val="FFFF00"/>
                </a:solidFill>
                <a:latin typeface="Arial Narrow" panose="020B0606020202030204" pitchFamily="34" charset="0"/>
              </a:defRPr>
            </a:lvl4pPr>
            <a:lvl5pPr marL="2057400" indent="-228600">
              <a:spcBef>
                <a:spcPct val="20000"/>
              </a:spcBef>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5pPr>
            <a:lvl6pPr marL="25146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6pPr>
            <a:lvl7pPr marL="29718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7pPr>
            <a:lvl8pPr marL="34290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8pPr>
            <a:lvl9pPr marL="38862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9pPr>
          </a:lstStyle>
          <a:p>
            <a:pPr algn="ctr" eaLnBrk="1" hangingPunct="1">
              <a:spcBef>
                <a:spcPct val="0"/>
              </a:spcBef>
              <a:buClrTx/>
              <a:buSzTx/>
              <a:buFontTx/>
              <a:buNone/>
            </a:pPr>
            <a:r>
              <a:rPr lang="en-US" altLang="en-US" sz="2400" b="1" dirty="0">
                <a:solidFill>
                  <a:srgbClr val="0070C0"/>
                </a:solidFill>
                <a:latin typeface="Verdana" panose="020B0604030504040204" pitchFamily="34" charset="0"/>
              </a:rPr>
              <a:t>IHO – NIPPON FOUNDATION</a:t>
            </a:r>
            <a:endParaRPr lang="en-GB" altLang="en-US" sz="2400" dirty="0">
              <a:solidFill>
                <a:srgbClr val="0070C0"/>
              </a:solidFill>
              <a:latin typeface="Verdana" panose="020B0604030504040204" pitchFamily="34" charset="0"/>
            </a:endParaRPr>
          </a:p>
          <a:p>
            <a:pPr algn="ctr" eaLnBrk="1" hangingPunct="1">
              <a:spcBef>
                <a:spcPct val="0"/>
              </a:spcBef>
              <a:buClrTx/>
              <a:buSzTx/>
              <a:buFontTx/>
              <a:buNone/>
            </a:pPr>
            <a:r>
              <a:rPr lang="en-US" altLang="en-US" sz="2400" b="1" dirty="0">
                <a:solidFill>
                  <a:srgbClr val="0070C0"/>
                </a:solidFill>
                <a:latin typeface="Verdana" panose="020B0604030504040204" pitchFamily="34" charset="0"/>
              </a:rPr>
              <a:t>ALUMNI </a:t>
            </a:r>
            <a:r>
              <a:rPr lang="en-US" altLang="en-US" sz="2400" b="1" dirty="0" smtClean="0">
                <a:solidFill>
                  <a:srgbClr val="0070C0"/>
                </a:solidFill>
                <a:latin typeface="Verdana" panose="020B0604030504040204" pitchFamily="34" charset="0"/>
              </a:rPr>
              <a:t>SEMINAR</a:t>
            </a:r>
            <a:endParaRPr lang="en-GB" altLang="en-US" sz="2400" dirty="0">
              <a:solidFill>
                <a:srgbClr val="0070C0"/>
              </a:solidFill>
              <a:latin typeface="Verdana" panose="020B0604030504040204"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60617" y="-24788"/>
            <a:ext cx="1214688" cy="1214688"/>
          </a:xfrm>
          <a:prstGeom prst="rect">
            <a:avLst/>
          </a:prstGeom>
        </p:spPr>
      </p:pic>
    </p:spTree>
    <p:extLst>
      <p:ext uri="{BB962C8B-B14F-4D97-AF65-F5344CB8AC3E}">
        <p14:creationId xmlns:p14="http://schemas.microsoft.com/office/powerpoint/2010/main" val="8158761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3287</TotalTime>
  <Words>260</Words>
  <Application>Microsoft Office PowerPoint</Application>
  <PresentationFormat>Panorámica</PresentationFormat>
  <Paragraphs>44</Paragraphs>
  <Slides>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5</vt:i4>
      </vt:variant>
    </vt:vector>
  </HeadingPairs>
  <TitlesOfParts>
    <vt:vector size="11" baseType="lpstr">
      <vt:lpstr>Arial</vt:lpstr>
      <vt:lpstr>Calibri</vt:lpstr>
      <vt:lpstr>Calibri Light</vt:lpstr>
      <vt:lpstr>inherit</vt:lpstr>
      <vt:lpstr>Verdana</vt:lpstr>
      <vt:lpstr>Office Theme</vt:lpstr>
      <vt:lpstr>CAT B PROYECT CHART </vt:lpstr>
      <vt:lpstr> Self introduction</vt:lpstr>
      <vt:lpstr> My career path and projects / Achievements</vt:lpstr>
      <vt:lpstr>Lessons learned from CHART Course</vt:lpstr>
      <vt:lpstr>Suggestion for the future</vt:lpstr>
    </vt:vector>
  </TitlesOfParts>
  <Company>IHO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POJ</dc:creator>
  <cp:lastModifiedBy>Lizardo Caro</cp:lastModifiedBy>
  <cp:revision>10</cp:revision>
  <dcterms:created xsi:type="dcterms:W3CDTF">2019-10-04T14:42:16Z</dcterms:created>
  <dcterms:modified xsi:type="dcterms:W3CDTF">2019-10-23T21:35:21Z</dcterms:modified>
</cp:coreProperties>
</file>